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01" r:id="rId2"/>
    <p:sldId id="502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couverture"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0C45A-F61A-8E4A-B34B-454C1472F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967" y="1122363"/>
            <a:ext cx="9144000" cy="2387600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8FDC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E98D98-D16C-EF4D-9735-210211CB6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843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8FDC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FDEB680-24C5-9F42-9A69-37CA4EDFCD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845" y="6363038"/>
            <a:ext cx="3264681" cy="5826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Date de la présentation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E2B7776-C228-AE4D-A752-620E76C0E1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26" y="335511"/>
            <a:ext cx="1156779" cy="6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8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 de présentation"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90DFEA-E2FE-9941-8732-6357AF89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6" y="6356351"/>
            <a:ext cx="78517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38A63E-7C38-7B46-A207-45FC7531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5E1A87-87A1-CE41-A1D6-4770D3C77C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626" y="1112840"/>
            <a:ext cx="11598439" cy="23590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400" b="1">
                <a:solidFill>
                  <a:srgbClr val="8FDC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60388D0-542B-1F4C-A581-6D397A007B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4877" y="3602037"/>
            <a:ext cx="9144000" cy="1655763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8FDC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des sous-titres du masque</a:t>
            </a:r>
          </a:p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E87015C-B4FE-9643-91B7-C2C3C4663D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26" y="335511"/>
            <a:ext cx="1156779" cy="6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fin de présentation"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5797B9D-405E-6C42-BE4B-81E53F53257E}"/>
              </a:ext>
            </a:extLst>
          </p:cNvPr>
          <p:cNvSpPr>
            <a:spLocks noChangeAspect="1"/>
          </p:cNvSpPr>
          <p:nvPr userDrawn="1"/>
        </p:nvSpPr>
        <p:spPr>
          <a:xfrm rot="21089653">
            <a:off x="4995365" y="2938085"/>
            <a:ext cx="2251372" cy="671919"/>
          </a:xfrm>
          <a:prstGeom prst="rect">
            <a:avLst/>
          </a:prstGeom>
          <a:solidFill>
            <a:srgbClr val="8FD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FFE21B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5E1A87-87A1-CE41-A1D6-4770D3C77C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1082032">
            <a:off x="3512933" y="2439383"/>
            <a:ext cx="5185825" cy="1205341"/>
          </a:xfrm>
        </p:spPr>
        <p:txBody>
          <a:bodyPr anchor="b">
            <a:noAutofit/>
          </a:bodyPr>
          <a:lstStyle>
            <a:lvl1pPr marL="0" indent="0" algn="ctr">
              <a:buFontTx/>
              <a:buNone/>
              <a:defRPr sz="4400" b="1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Merci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03DCE95F-87D4-C64D-9844-917A5702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6" y="6356351"/>
            <a:ext cx="78517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281B2874-97B1-0A4D-90A5-AD0C5FBC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A8FB51A-062F-F544-B8BF-A118C0C2A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26" y="335511"/>
            <a:ext cx="1156779" cy="6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74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 chapitre"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90DFEA-E2FE-9941-8732-6357AF89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6" y="6356351"/>
            <a:ext cx="78517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38A63E-7C38-7B46-A207-45FC7531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5E1A87-87A1-CE41-A1D6-4770D3C77C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626" y="1112840"/>
            <a:ext cx="11598439" cy="23590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400" b="1">
                <a:solidFill>
                  <a:srgbClr val="8FDCC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445B82E-2DBF-7C4A-B649-36CD2F76AE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26" y="335511"/>
            <a:ext cx="1156779" cy="6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1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A5F48CB-1D3F-D145-90E5-CFBB0A39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101826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5901329-E255-A747-8B20-B22F6E02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11318D1-BEB1-A648-9018-AE3E41885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16F903C-F3B8-BE48-AC3C-663B2018767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2565" y="6356351"/>
            <a:ext cx="7587961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41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EC8FC2B-42B3-F44C-A187-96EE0C3F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91D772A-D58D-4A42-84F3-C27CB92263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08D6DC1-46B9-2A40-B845-0084A7C9DBB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9821" y="6356351"/>
            <a:ext cx="7566321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re et paragrap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CF554F1-372E-C345-9F9D-C6CD4E63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101826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17478114-0A29-B941-A6E3-FB3B3783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4" y="2478768"/>
            <a:ext cx="10515600" cy="34327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47FC8849-E14A-FD43-BB6B-9D72AA45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25F491C-7DB2-C74D-AC69-ACD58665B7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2D2709B-1A2D-1942-B163-8B76602083E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2565" y="6356351"/>
            <a:ext cx="7587961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795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re et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30617-F63D-244C-B856-EEC1762C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101826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B8D6A2-5759-A744-9997-8BB164AE9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4" y="2478768"/>
            <a:ext cx="10515600" cy="34327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35969-496C-BA43-8809-E4A4C7C5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296D1F7-7AFF-7747-AEE4-6D64F0DBB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83EE809-3A2E-654C-B300-81C50699ACA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2565" y="6356351"/>
            <a:ext cx="7587961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24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30617-F63D-244C-B856-EEC1762C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101826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B8D6A2-5759-A744-9997-8BB164AE9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4" y="2478768"/>
            <a:ext cx="10515600" cy="34327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35969-496C-BA43-8809-E4A4C7C5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296D1F7-7AFF-7747-AEE4-6D64F0DBB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83EE809-3A2E-654C-B300-81C50699ACA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2565" y="6356351"/>
            <a:ext cx="7587961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01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188B9-4261-B149-B5E4-3102B2C5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32" y="1319929"/>
            <a:ext cx="3932237" cy="143467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43BFEA-58B6-AC4F-9C76-09895A48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431" y="1319928"/>
            <a:ext cx="6172200" cy="45916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7CC57C-9A4F-6A42-B742-910950F5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6032" y="3004458"/>
            <a:ext cx="3932237" cy="290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DC9BD16-33F3-7443-9088-0F14AFB1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C6FD75F-5E23-6248-82EB-0568CBBBB3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AC6F8-4E65-2A44-94DD-E404AF6AAF5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1959" y="6356351"/>
            <a:ext cx="7710487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80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188B9-4261-B149-B5E4-3102B2C5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32" y="1319929"/>
            <a:ext cx="3932237" cy="143467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7CC57C-9A4F-6A42-B742-910950F5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6032" y="3004458"/>
            <a:ext cx="3932237" cy="28565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DC9BD16-33F3-7443-9088-0F14AFB1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863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C6FD75F-5E23-6248-82EB-0568CBBBB3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204" y="329500"/>
            <a:ext cx="1168621" cy="673747"/>
          </a:xfrm>
          <a:prstGeom prst="rect">
            <a:avLst/>
          </a:prstGeom>
        </p:spPr>
      </p:pic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09148582-055E-0C40-9739-253A2A973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9928"/>
            <a:ext cx="5754976" cy="45411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359B1B-EE84-CE4E-95C6-5AA550D937B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6151" y="6356351"/>
            <a:ext cx="7681912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68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9C83ED-26F1-6C49-8F47-77F27D4B7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182FE4-E35D-B046-802D-BA365573A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F572E3-F1EA-994B-A174-0381476FB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9127E2-AB4D-4945-AA58-F21F63396C42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36B5EF-3BE8-364B-8D27-3AAA31807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189" y="6356351"/>
            <a:ext cx="7653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766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A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828D21B-84D7-57D8-2AAC-82F9A9BD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127E2-AB4D-4945-AA58-F21F63396C4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33A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6FDBF98-AEF7-7D50-C588-63183E2AA25A}"/>
              </a:ext>
            </a:extLst>
          </p:cNvPr>
          <p:cNvSpPr txBox="1"/>
          <p:nvPr/>
        </p:nvSpPr>
        <p:spPr>
          <a:xfrm>
            <a:off x="1262203" y="966955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Tabel 12">
            <a:extLst>
              <a:ext uri="{FF2B5EF4-FFF2-40B4-BE49-F238E27FC236}">
                <a16:creationId xmlns:a16="http://schemas.microsoft.com/office/drawing/2014/main" id="{59A7BCE2-3B9D-BF4B-FE85-BA676A254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21389"/>
              </p:ext>
            </p:extLst>
          </p:nvPr>
        </p:nvGraphicFramePr>
        <p:xfrm>
          <a:off x="3544389" y="214221"/>
          <a:ext cx="8011886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914">
                  <a:extLst>
                    <a:ext uri="{9D8B030D-6E8A-4147-A177-3AD203B41FA5}">
                      <a16:colId xmlns:a16="http://schemas.microsoft.com/office/drawing/2014/main" val="2913541616"/>
                    </a:ext>
                  </a:extLst>
                </a:gridCol>
                <a:gridCol w="3526972">
                  <a:extLst>
                    <a:ext uri="{9D8B030D-6E8A-4147-A177-3AD203B41FA5}">
                      <a16:colId xmlns:a16="http://schemas.microsoft.com/office/drawing/2014/main" val="88320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BE" dirty="0"/>
                        <a:t>Organismes de la </a:t>
                      </a:r>
                      <a:r>
                        <a:rPr lang="nl-BE" dirty="0" err="1"/>
                        <a:t>fonction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publique</a:t>
                      </a:r>
                      <a:r>
                        <a:rPr lang="nl-BE" dirty="0"/>
                        <a:t> régionale </a:t>
                      </a:r>
                      <a:r>
                        <a:rPr lang="nl-BE" dirty="0" err="1"/>
                        <a:t>ayant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ou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ayant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eu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</a:t>
                      </a:r>
                      <a:r>
                        <a:rPr lang="nl-BE" dirty="0"/>
                        <a:t>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5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i="1" dirty="0" err="1"/>
                        <a:t>Avec</a:t>
                      </a:r>
                      <a:r>
                        <a:rPr lang="nl-BE" i="1" dirty="0"/>
                        <a:t> </a:t>
                      </a:r>
                      <a:r>
                        <a:rPr lang="nl-BE" i="1" dirty="0" err="1"/>
                        <a:t>un</a:t>
                      </a:r>
                      <a:r>
                        <a:rPr lang="nl-BE" i="1" dirty="0"/>
                        <a:t> plan (en gras </a:t>
                      </a:r>
                      <a:r>
                        <a:rPr lang="nl-BE" i="1" dirty="0" err="1"/>
                        <a:t>avec</a:t>
                      </a:r>
                      <a:r>
                        <a:rPr lang="nl-BE" i="1" dirty="0"/>
                        <a:t> </a:t>
                      </a:r>
                      <a:r>
                        <a:rPr lang="nl-BE" i="1" dirty="0" err="1"/>
                        <a:t>un</a:t>
                      </a:r>
                      <a:r>
                        <a:rPr lang="nl-BE" i="1" dirty="0"/>
                        <a:t> plan en cours)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i="1" dirty="0" err="1"/>
                        <a:t>Année</a:t>
                      </a:r>
                      <a:r>
                        <a:rPr lang="nl-BE" i="1" dirty="0"/>
                        <a:t> 1er plan et </a:t>
                      </a:r>
                      <a:r>
                        <a:rPr lang="nl-BE" i="1" dirty="0" err="1"/>
                        <a:t>nombre</a:t>
                      </a:r>
                      <a:r>
                        <a:rPr lang="nl-BE" i="1" dirty="0"/>
                        <a:t> de </a:t>
                      </a:r>
                      <a:r>
                        <a:rPr lang="nl-BE" i="1" dirty="0" err="1"/>
                        <a:t>plans</a:t>
                      </a:r>
                      <a:endParaRPr lang="nl-BE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780718"/>
                  </a:ext>
                </a:extLst>
              </a:tr>
              <a:tr h="178948">
                <a:tc>
                  <a:txBody>
                    <a:bodyPr/>
                    <a:lstStyle/>
                    <a:p>
                      <a:r>
                        <a:rPr lang="nl-BE" b="1" dirty="0" err="1"/>
                        <a:t>Brupartners</a:t>
                      </a:r>
                      <a:endParaRPr lang="nl-BE" b="1" dirty="0"/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Actiris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SIAMU</a:t>
                      </a:r>
                    </a:p>
                    <a:p>
                      <a:r>
                        <a:rPr lang="nl-BE" sz="1800" dirty="0" err="1">
                          <a:effectLst/>
                        </a:rPr>
                        <a:t>Citydev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>
                          <a:effectLst/>
                        </a:rPr>
                        <a:t>Port de Bruxelles</a:t>
                      </a:r>
                    </a:p>
                    <a:p>
                      <a:r>
                        <a:rPr lang="nl-BE" sz="1800" b="1" dirty="0">
                          <a:effectLst/>
                        </a:rPr>
                        <a:t>SLRB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Bruxelles-</a:t>
                      </a:r>
                      <a:r>
                        <a:rPr lang="nl-BE" sz="1800" dirty="0" err="1">
                          <a:effectLst/>
                        </a:rPr>
                        <a:t>Propreté</a:t>
                      </a:r>
                      <a:endParaRPr lang="nl-BE" sz="1800" b="1" dirty="0">
                        <a:effectLst/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Bruxelles-</a:t>
                      </a:r>
                      <a:r>
                        <a:rPr lang="nl-BE" sz="1800" dirty="0" err="1">
                          <a:effectLst/>
                        </a:rPr>
                        <a:t>Environnement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Innoviris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Perspective.Brussels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Urban.Brussels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HUB.Brussels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>
                          <a:effectLst/>
                        </a:rPr>
                        <a:t>Bruxelles </a:t>
                      </a:r>
                      <a:r>
                        <a:rPr lang="nl-BE" sz="1800" dirty="0" err="1">
                          <a:effectLst/>
                        </a:rPr>
                        <a:t>Fiscalité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b="1" dirty="0">
                          <a:effectLst/>
                        </a:rPr>
                        <a:t>Iristeam (CIRB)</a:t>
                      </a:r>
                    </a:p>
                    <a:p>
                      <a:r>
                        <a:rPr lang="nl-BE" sz="1800" b="1" dirty="0" err="1">
                          <a:effectLst/>
                        </a:rPr>
                        <a:t>Safe.brussels</a:t>
                      </a:r>
                      <a:endParaRPr lang="nl-BE" sz="18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2023 – 6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plan in 2023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2012 – 6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plan in 2024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5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2022</a:t>
                      </a:r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5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2022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2014 – 4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2021</a:t>
                      </a:r>
                      <a:endParaRPr lang="nl-BE" sz="18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0" dirty="0">
                          <a:effectLst/>
                          <a:ea typeface="Times New Roman" panose="02020603050405020304" pitchFamily="18" charset="0"/>
                        </a:rPr>
                        <a:t>2014 – 4</a:t>
                      </a:r>
                      <a:r>
                        <a:rPr lang="nl-BE" sz="1800" b="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b="0" dirty="0">
                          <a:effectLst/>
                          <a:ea typeface="Times New Roman" panose="02020603050405020304" pitchFamily="18" charset="0"/>
                        </a:rPr>
                        <a:t> plan in 2023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2016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2016</a:t>
                      </a:r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2013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è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2021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dirty="0"/>
                        <a:t>2022</a:t>
                      </a:r>
                    </a:p>
                    <a:p>
                      <a:r>
                        <a:rPr lang="nl-BE" dirty="0"/>
                        <a:t>2023</a:t>
                      </a:r>
                    </a:p>
                    <a:p>
                      <a:r>
                        <a:rPr lang="nl-BE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59907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20AED982-DBD2-FF57-D238-16DCBC59B79F}"/>
              </a:ext>
            </a:extLst>
          </p:cNvPr>
          <p:cNvSpPr txBox="1"/>
          <p:nvPr/>
        </p:nvSpPr>
        <p:spPr>
          <a:xfrm>
            <a:off x="0" y="1106542"/>
            <a:ext cx="3596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</a:t>
            </a:r>
            <a:r>
              <a:rPr kumimoji="0" lang="nl-BE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régional</a:t>
            </a:r>
            <a:endParaRPr kumimoji="0" lang="fr-BE" sz="3600" b="1" i="0" u="none" strike="noStrike" kern="1200" cap="none" spc="0" normalizeH="0" baseline="0" noProof="0" dirty="0">
              <a:ln>
                <a:noFill/>
              </a:ln>
              <a:solidFill>
                <a:srgbClr val="0033A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7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828D21B-84D7-57D8-2AAC-82F9A9BD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127E2-AB4D-4945-AA58-F21F63396C4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33A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6FDBF98-AEF7-7D50-C588-63183E2AA25A}"/>
              </a:ext>
            </a:extLst>
          </p:cNvPr>
          <p:cNvSpPr txBox="1"/>
          <p:nvPr/>
        </p:nvSpPr>
        <p:spPr>
          <a:xfrm>
            <a:off x="1262203" y="966955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Tabel 12">
            <a:extLst>
              <a:ext uri="{FF2B5EF4-FFF2-40B4-BE49-F238E27FC236}">
                <a16:creationId xmlns:a16="http://schemas.microsoft.com/office/drawing/2014/main" id="{59A7BCE2-3B9D-BF4B-FE85-BA676A254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734367"/>
              </p:ext>
            </p:extLst>
          </p:nvPr>
        </p:nvGraphicFramePr>
        <p:xfrm>
          <a:off x="3544389" y="214221"/>
          <a:ext cx="8011886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914">
                  <a:extLst>
                    <a:ext uri="{9D8B030D-6E8A-4147-A177-3AD203B41FA5}">
                      <a16:colId xmlns:a16="http://schemas.microsoft.com/office/drawing/2014/main" val="2913541616"/>
                    </a:ext>
                  </a:extLst>
                </a:gridCol>
                <a:gridCol w="3526972">
                  <a:extLst>
                    <a:ext uri="{9D8B030D-6E8A-4147-A177-3AD203B41FA5}">
                      <a16:colId xmlns:a16="http://schemas.microsoft.com/office/drawing/2014/main" val="88320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BE" dirty="0"/>
                        <a:t>Regionale overheidsorganisaties die een plan hebben of hebben gehad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5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i="1" dirty="0"/>
                        <a:t>Met een plan (in het vet momenteel bezig met een plan)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i="1" dirty="0"/>
                        <a:t>Jaar van het eerste plan en het aantal plannen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780718"/>
                  </a:ext>
                </a:extLst>
              </a:tr>
              <a:tr h="178948">
                <a:tc>
                  <a:txBody>
                    <a:bodyPr/>
                    <a:lstStyle/>
                    <a:p>
                      <a:r>
                        <a:rPr lang="nl-BE" b="1" dirty="0" err="1"/>
                        <a:t>Brupartners</a:t>
                      </a:r>
                      <a:endParaRPr lang="nl-BE" b="1" dirty="0"/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Actiris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SIAMU</a:t>
                      </a:r>
                    </a:p>
                    <a:p>
                      <a:r>
                        <a:rPr lang="nl-BE" sz="1800" dirty="0" err="1">
                          <a:effectLst/>
                        </a:rPr>
                        <a:t>Citydev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>
                          <a:effectLst/>
                        </a:rPr>
                        <a:t>Port de Bruxelles / Haven van Brussel</a:t>
                      </a:r>
                    </a:p>
                    <a:p>
                      <a:r>
                        <a:rPr lang="nl-BE" sz="1800" b="1" dirty="0">
                          <a:effectLst/>
                        </a:rPr>
                        <a:t>SLRB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Bruxelles-</a:t>
                      </a:r>
                      <a:r>
                        <a:rPr lang="nl-BE" sz="1800" dirty="0" err="1">
                          <a:effectLst/>
                        </a:rPr>
                        <a:t>Propreté</a:t>
                      </a:r>
                      <a:r>
                        <a:rPr lang="nl-BE" sz="1800" dirty="0">
                          <a:effectLst/>
                        </a:rPr>
                        <a:t> / </a:t>
                      </a:r>
                      <a:r>
                        <a:rPr lang="nl-BE" sz="1800" dirty="0" err="1">
                          <a:effectLst/>
                        </a:rPr>
                        <a:t>Net.brussel</a:t>
                      </a:r>
                      <a:endParaRPr lang="nl-BE" sz="1800" b="1" dirty="0">
                        <a:effectLst/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Bruxelles-</a:t>
                      </a:r>
                      <a:r>
                        <a:rPr lang="nl-BE" sz="1800" dirty="0" err="1">
                          <a:effectLst/>
                        </a:rPr>
                        <a:t>Environnement</a:t>
                      </a:r>
                      <a:r>
                        <a:rPr lang="nl-BE" sz="1800" dirty="0">
                          <a:effectLst/>
                        </a:rPr>
                        <a:t> / Brussel Leefmilieu</a:t>
                      </a:r>
                    </a:p>
                    <a:p>
                      <a:r>
                        <a:rPr lang="nl-BE" sz="1800" dirty="0" err="1">
                          <a:effectLst/>
                        </a:rPr>
                        <a:t>Innoviris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Perspective.Brussels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Urban.Brussels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 err="1">
                          <a:effectLst/>
                        </a:rPr>
                        <a:t>HUB.Brussels</a:t>
                      </a:r>
                      <a:endParaRPr lang="nl-BE" sz="1800" dirty="0">
                        <a:effectLst/>
                      </a:endParaRPr>
                    </a:p>
                    <a:p>
                      <a:r>
                        <a:rPr lang="nl-BE" sz="1800" dirty="0">
                          <a:effectLst/>
                        </a:rPr>
                        <a:t>Bruxelles </a:t>
                      </a:r>
                      <a:r>
                        <a:rPr lang="nl-BE" sz="1800" dirty="0" err="1">
                          <a:effectLst/>
                        </a:rPr>
                        <a:t>Fiscalité</a:t>
                      </a:r>
                      <a:r>
                        <a:rPr lang="nl-BE" sz="1800" dirty="0">
                          <a:effectLst/>
                        </a:rPr>
                        <a:t> / Brussel fiscaliteit</a:t>
                      </a:r>
                    </a:p>
                    <a:p>
                      <a:r>
                        <a:rPr lang="nl-BE" sz="1800" b="1" dirty="0">
                          <a:effectLst/>
                        </a:rPr>
                        <a:t>Iristeam (CIRB)</a:t>
                      </a:r>
                    </a:p>
                    <a:p>
                      <a:r>
                        <a:rPr lang="nl-BE" sz="1800" b="1" dirty="0" err="1">
                          <a:effectLst/>
                        </a:rPr>
                        <a:t>Safe.brussels</a:t>
                      </a:r>
                      <a:endParaRPr lang="nl-BE" sz="18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2023 – 6</a:t>
                      </a:r>
                      <a:r>
                        <a:rPr lang="nl-BE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e</a:t>
                      </a: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plan in 2023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2012 – 6</a:t>
                      </a:r>
                      <a:r>
                        <a:rPr lang="nl-BE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e</a:t>
                      </a:r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plan in 2024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5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2022</a:t>
                      </a:r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5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2022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2014 – 4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2021</a:t>
                      </a:r>
                      <a:endParaRPr lang="nl-BE" sz="18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0" dirty="0">
                          <a:effectLst/>
                          <a:ea typeface="Times New Roman" panose="02020603050405020304" pitchFamily="18" charset="0"/>
                        </a:rPr>
                        <a:t>2014 – 4</a:t>
                      </a:r>
                      <a:r>
                        <a:rPr lang="nl-BE" sz="1800" b="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b="0" dirty="0">
                          <a:effectLst/>
                          <a:ea typeface="Times New Roman" panose="02020603050405020304" pitchFamily="18" charset="0"/>
                        </a:rPr>
                        <a:t> plan in 2023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2016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2012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2016</a:t>
                      </a:r>
                    </a:p>
                    <a:p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2013 – 3</a:t>
                      </a:r>
                      <a:r>
                        <a:rPr lang="nl-BE" sz="1800" baseline="30000" dirty="0">
                          <a:effectLst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nl-BE" sz="1800" dirty="0">
                          <a:effectLst/>
                          <a:ea typeface="Times New Roman" panose="02020603050405020304" pitchFamily="18" charset="0"/>
                        </a:rPr>
                        <a:t> plan in 2021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sz="1800" dirty="0">
                          <a:effectLst/>
                        </a:rPr>
                        <a:t>2022</a:t>
                      </a:r>
                    </a:p>
                    <a:p>
                      <a:r>
                        <a:rPr lang="nl-BE" dirty="0"/>
                        <a:t>2022</a:t>
                      </a:r>
                    </a:p>
                    <a:p>
                      <a:r>
                        <a:rPr lang="nl-BE" dirty="0"/>
                        <a:t>2023</a:t>
                      </a:r>
                    </a:p>
                    <a:p>
                      <a:r>
                        <a:rPr lang="nl-BE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59907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20AED982-DBD2-FF57-D238-16DCBC59B79F}"/>
              </a:ext>
            </a:extLst>
          </p:cNvPr>
          <p:cNvSpPr txBox="1"/>
          <p:nvPr/>
        </p:nvSpPr>
        <p:spPr>
          <a:xfrm>
            <a:off x="0" y="1106542"/>
            <a:ext cx="35966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Regionale </a:t>
            </a:r>
            <a:r>
              <a:rPr kumimoji="0" lang="nl-BE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33A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overheids-organisaties</a:t>
            </a:r>
            <a:endParaRPr kumimoji="0" lang="fr-BE" sz="3600" b="1" i="0" u="none" strike="noStrike" kern="1200" cap="none" spc="0" normalizeH="0" baseline="0" noProof="0" dirty="0">
              <a:ln>
                <a:noFill/>
              </a:ln>
              <a:solidFill>
                <a:srgbClr val="0033A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3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Actiris générique">
  <a:themeElements>
    <a:clrScheme name="Personnalisé 4">
      <a:dk1>
        <a:srgbClr val="000000"/>
      </a:dk1>
      <a:lt1>
        <a:srgbClr val="FFFFFF"/>
      </a:lt1>
      <a:dk2>
        <a:srgbClr val="000000"/>
      </a:dk2>
      <a:lt2>
        <a:srgbClr val="8EDBC3"/>
      </a:lt2>
      <a:accent1>
        <a:srgbClr val="A8DBCB"/>
      </a:accent1>
      <a:accent2>
        <a:srgbClr val="BDDAD6"/>
      </a:accent2>
      <a:accent3>
        <a:srgbClr val="FBF4E8"/>
      </a:accent3>
      <a:accent4>
        <a:srgbClr val="0053FF"/>
      </a:accent4>
      <a:accent5>
        <a:srgbClr val="0088FF"/>
      </a:accent5>
      <a:accent6>
        <a:srgbClr val="00A4FF"/>
      </a:accent6>
      <a:hlink>
        <a:srgbClr val="0096FF"/>
      </a:hlink>
      <a:folHlink>
        <a:srgbClr val="75D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262</Words>
  <Application>Microsoft Office PowerPoint</Application>
  <PresentationFormat>Breedbeeld</PresentationFormat>
  <Paragraphs>72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1_Thème Actiris générique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MOERMAN Brechje</dc:creator>
  <cp:lastModifiedBy>KESTEMONT Joey</cp:lastModifiedBy>
  <cp:revision>3</cp:revision>
  <dcterms:created xsi:type="dcterms:W3CDTF">2024-02-27T08:18:14Z</dcterms:created>
  <dcterms:modified xsi:type="dcterms:W3CDTF">2024-03-05T08:24:56Z</dcterms:modified>
</cp:coreProperties>
</file>